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92"/>
  </p:notesMasterIdLst>
  <p:sldIdLst>
    <p:sldId id="2076136518" r:id="rId9"/>
    <p:sldId id="2076138374" r:id="rId10"/>
    <p:sldId id="2147470492"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147470489" r:id="rId32"/>
    <p:sldId id="2147470490" r:id="rId33"/>
    <p:sldId id="2147470491" r:id="rId34"/>
    <p:sldId id="2076138358" r:id="rId35"/>
    <p:sldId id="2076138359" r:id="rId36"/>
    <p:sldId id="2147470487" r:id="rId37"/>
    <p:sldId id="2076138339" r:id="rId38"/>
    <p:sldId id="2076138340" r:id="rId39"/>
    <p:sldId id="2076137948" r:id="rId40"/>
    <p:sldId id="2076138342" r:id="rId41"/>
    <p:sldId id="2076138343" r:id="rId42"/>
    <p:sldId id="2076138344" r:id="rId43"/>
    <p:sldId id="2076138345" r:id="rId44"/>
    <p:sldId id="2076138346" r:id="rId45"/>
    <p:sldId id="2076138347" r:id="rId46"/>
    <p:sldId id="2076138348" r:id="rId47"/>
    <p:sldId id="2076138349" r:id="rId48"/>
    <p:sldId id="2076138350" r:id="rId49"/>
    <p:sldId id="2076138351" r:id="rId50"/>
    <p:sldId id="2076138352" r:id="rId51"/>
    <p:sldId id="2076138353" r:id="rId52"/>
    <p:sldId id="2076138354" r:id="rId53"/>
    <p:sldId id="2076138355" r:id="rId54"/>
    <p:sldId id="2147470484" r:id="rId55"/>
    <p:sldId id="2076138357" r:id="rId56"/>
    <p:sldId id="2076138360" r:id="rId57"/>
    <p:sldId id="2076138361" r:id="rId58"/>
    <p:sldId id="2076138362" r:id="rId59"/>
    <p:sldId id="2076138363" r:id="rId60"/>
    <p:sldId id="2076138364" r:id="rId61"/>
    <p:sldId id="2076138365" r:id="rId62"/>
    <p:sldId id="2076138366" r:id="rId63"/>
    <p:sldId id="2147470486" r:id="rId64"/>
    <p:sldId id="2076138367" r:id="rId65"/>
    <p:sldId id="2076138368" r:id="rId66"/>
    <p:sldId id="2076138369" r:id="rId67"/>
    <p:sldId id="2147470476" r:id="rId68"/>
    <p:sldId id="2147470479" r:id="rId69"/>
    <p:sldId id="2147470480" r:id="rId70"/>
    <p:sldId id="2147470481" r:id="rId71"/>
    <p:sldId id="2076137952" r:id="rId72"/>
    <p:sldId id="2076138303" r:id="rId73"/>
    <p:sldId id="2076138304" r:id="rId74"/>
    <p:sldId id="2076137740" r:id="rId75"/>
    <p:sldId id="2076138305" r:id="rId76"/>
    <p:sldId id="2076137814" r:id="rId77"/>
    <p:sldId id="2076136689" r:id="rId78"/>
    <p:sldId id="2147470482" r:id="rId79"/>
    <p:sldId id="9885" r:id="rId80"/>
    <p:sldId id="2076136705" r:id="rId81"/>
    <p:sldId id="9886" r:id="rId82"/>
    <p:sldId id="9981" r:id="rId83"/>
    <p:sldId id="2076138297" r:id="rId84"/>
    <p:sldId id="10009" r:id="rId85"/>
    <p:sldId id="9937" r:id="rId86"/>
    <p:sldId id="9933" r:id="rId87"/>
    <p:sldId id="338" r:id="rId88"/>
    <p:sldId id="2076138372" r:id="rId89"/>
    <p:sldId id="2076138373" r:id="rId90"/>
    <p:sldId id="214747048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74"/>
            <p14:sldId id="2147470492"/>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147470489"/>
            <p14:sldId id="2147470490"/>
            <p14:sldId id="2147470491"/>
            <p14:sldId id="2076138358"/>
            <p14:sldId id="2076138359"/>
            <p14:sldId id="2147470487"/>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147470484"/>
            <p14:sldId id="2076138357"/>
            <p14:sldId id="2076138360"/>
            <p14:sldId id="2076138361"/>
            <p14:sldId id="2076138362"/>
            <p14:sldId id="2076138363"/>
            <p14:sldId id="2076138364"/>
            <p14:sldId id="2076138365"/>
            <p14:sldId id="2076138366"/>
            <p14:sldId id="2147470486"/>
            <p14:sldId id="2076138367"/>
            <p14:sldId id="2076138368"/>
            <p14:sldId id="2076138369"/>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10009"/>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68743" autoAdjust="0"/>
  </p:normalViewPr>
  <p:slideViewPr>
    <p:cSldViewPr snapToGrid="0">
      <p:cViewPr varScale="1">
        <p:scale>
          <a:sx n="105" d="100"/>
          <a:sy n="105" d="100"/>
        </p:scale>
        <p:origin x="78" y="114"/>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740006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278081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48889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9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518277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a:p>
            <a:r>
              <a:rPr lang="en-US" dirty="0"/>
              <a:t>Here is a great representation of an ONNX model rendered with the </a:t>
            </a:r>
            <a:r>
              <a:rPr lang="en-US" dirty="0" err="1"/>
              <a:t>Netron</a:t>
            </a:r>
            <a:r>
              <a:rPr lang="en-US" dirty="0"/>
              <a:t> viewer. Notice how ONNX represents all categories of components of an ML pipeline (inputs, encoders, scalers, imputers, feature vectorizers, ML models, </a:t>
            </a:r>
            <a:r>
              <a:rPr lang="en-US"/>
              <a:t>and outputs).</a:t>
            </a:r>
            <a:endParaRPr lang="en-US" dirty="0"/>
          </a:p>
          <a:p>
            <a:endParaRPr lang="en-US" dirty="0"/>
          </a:p>
          <a:p>
            <a:r>
              <a:rPr lang="en-US" dirty="0"/>
              <a:t>https://netron.app/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3/30/2022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45739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8:00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 Id="rId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3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16" Type="http://schemas.openxmlformats.org/officeDocument/2006/relationships/slideLayout" Target="../slideLayouts/slideLayout12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61" Type="http://schemas.openxmlformats.org/officeDocument/2006/relationships/slideLayout" Target="../slideLayouts/slideLayout168.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2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38.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2.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4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42.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5.png"/><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 Id="rId14" Type="http://schemas.openxmlformats.org/officeDocument/2006/relationships/image" Target="../media/image109.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2.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0.sv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notesSlide" Target="../notesSlides/notesSlide39.xml"/><Relationship Id="rId1" Type="http://schemas.openxmlformats.org/officeDocument/2006/relationships/slideLayout" Target="../slideLayouts/slideLayout16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sv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emf"/><Relationship Id="rId14"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46.xm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9.xml"/><Relationship Id="rId1" Type="http://schemas.openxmlformats.org/officeDocument/2006/relationships/slideLayout" Target="../slideLayouts/slideLayout72.xml"/><Relationship Id="rId5" Type="http://schemas.openxmlformats.org/officeDocument/2006/relationships/image" Target="../media/image162.png"/><Relationship Id="rId4" Type="http://schemas.openxmlformats.org/officeDocument/2006/relationships/image" Target="../media/image161.png"/></Relationships>
</file>

<file path=ppt/slides/_rels/slide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0.xml"/><Relationship Id="rId1" Type="http://schemas.openxmlformats.org/officeDocument/2006/relationships/slideLayout" Target="../slideLayouts/slideLayout72.xml"/><Relationship Id="rId4"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1.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66.png"/></Relationships>
</file>

<file path=ppt/slides/_rels/slide8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67.png"/></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3"/>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2748217"/>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11:45-12:45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12:45-13:25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13:25-13:45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13:45-14:00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14:00-14:45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14:45-15:00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Optimizing Spark Performance</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Use the right data abstraction</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DataFrames</a:t>
            </a:r>
          </a:p>
          <a:p>
            <a:endParaRPr lang="en-US" sz="2000" dirty="0">
              <a:solidFill>
                <a:schemeClr val="bg1"/>
              </a:solidFill>
            </a:endParaRPr>
          </a:p>
          <a:p>
            <a:r>
              <a:rPr lang="en-US" sz="2000" dirty="0">
                <a:solidFill>
                  <a:schemeClr val="bg1"/>
                </a:solidFill>
              </a:rPr>
              <a:t>Best choice in most cases</a:t>
            </a:r>
          </a:p>
          <a:p>
            <a:r>
              <a:rPr lang="en-US" sz="2000" dirty="0">
                <a:solidFill>
                  <a:schemeClr val="bg1"/>
                </a:solidFill>
              </a:rPr>
              <a:t>Catalyst optimization</a:t>
            </a:r>
          </a:p>
          <a:p>
            <a:r>
              <a:rPr lang="en-US" sz="2000" dirty="0">
                <a:solidFill>
                  <a:schemeClr val="bg1"/>
                </a:solidFill>
              </a:rPr>
              <a:t>Whole-stage code generation</a:t>
            </a:r>
          </a:p>
          <a:p>
            <a:r>
              <a:rPr lang="en-US" sz="2000" dirty="0">
                <a:solidFill>
                  <a:schemeClr val="bg1"/>
                </a:solidFill>
              </a:rPr>
              <a:t>Direct memory access</a:t>
            </a:r>
          </a:p>
          <a:p>
            <a:r>
              <a:rPr lang="en-US" sz="2000" dirty="0">
                <a:solidFill>
                  <a:schemeClr val="bg1"/>
                </a:solidFill>
              </a:rPr>
              <a:t>Low GC overhead</a:t>
            </a:r>
          </a:p>
          <a:p>
            <a:r>
              <a:rPr lang="en-US" sz="2000" dirty="0">
                <a:solidFill>
                  <a:schemeClr val="bg1"/>
                </a:solidFill>
              </a:rPr>
              <a:t>Less dev friendly than DataSets</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RDDs</a:t>
            </a:r>
          </a:p>
          <a:p>
            <a:endParaRPr lang="en-US" sz="2000" dirty="0">
              <a:solidFill>
                <a:schemeClr val="bg1"/>
              </a:solidFill>
            </a:endParaRPr>
          </a:p>
          <a:p>
            <a:r>
              <a:rPr lang="en-US" sz="2000" dirty="0">
                <a:solidFill>
                  <a:schemeClr val="bg1"/>
                </a:solidFill>
              </a:rPr>
              <a:t>Except for very special cases (new custom RDD), they are not needed</a:t>
            </a:r>
          </a:p>
          <a:p>
            <a:r>
              <a:rPr lang="en-US" sz="2000" dirty="0">
                <a:solidFill>
                  <a:schemeClr val="bg1"/>
                </a:solidFill>
              </a:rPr>
              <a:t>No Catalyst optimization</a:t>
            </a:r>
          </a:p>
          <a:p>
            <a:r>
              <a:rPr lang="en-US" sz="2000" dirty="0">
                <a:solidFill>
                  <a:schemeClr val="bg1"/>
                </a:solidFill>
              </a:rPr>
              <a:t>No whole-stage code generation</a:t>
            </a:r>
          </a:p>
          <a:p>
            <a:r>
              <a:rPr lang="en-US" sz="2000" dirty="0">
                <a:solidFill>
                  <a:schemeClr val="bg1"/>
                </a:solidFill>
              </a:rPr>
              <a:t>High GC overhead</a:t>
            </a:r>
          </a:p>
          <a:p>
            <a:r>
              <a:rPr lang="en-US" sz="2000" dirty="0">
                <a:solidFill>
                  <a:schemeClr val="bg1"/>
                </a:solidFill>
              </a:rPr>
              <a:t>Require Spark 1.x legacy APIs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46666" y="1550505"/>
            <a:ext cx="3403468" cy="51922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DataSets</a:t>
            </a:r>
          </a:p>
          <a:p>
            <a:endParaRPr lang="en-US" sz="2000" dirty="0">
              <a:solidFill>
                <a:schemeClr val="bg1"/>
              </a:solidFill>
            </a:endParaRPr>
          </a:p>
          <a:p>
            <a:r>
              <a:rPr lang="en-US" sz="2000" dirty="0">
                <a:solidFill>
                  <a:schemeClr val="bg1"/>
                </a:solidFill>
              </a:rPr>
              <a:t>Good in complex ETL pipelines</a:t>
            </a:r>
          </a:p>
          <a:p>
            <a:r>
              <a:rPr lang="en-US" sz="2000" dirty="0">
                <a:solidFill>
                  <a:schemeClr val="bg1"/>
                </a:solidFill>
              </a:rPr>
              <a:t>Considerable performance hit in aggregations</a:t>
            </a:r>
          </a:p>
          <a:p>
            <a:r>
              <a:rPr lang="en-US" sz="2000" dirty="0">
                <a:solidFill>
                  <a:schemeClr val="bg1"/>
                </a:solidFill>
              </a:rPr>
              <a:t>Catalyst optimization</a:t>
            </a:r>
          </a:p>
          <a:p>
            <a:r>
              <a:rPr lang="en-US" sz="2000" dirty="0">
                <a:solidFill>
                  <a:schemeClr val="bg1"/>
                </a:solidFill>
              </a:rPr>
              <a:t>Dev friendly</a:t>
            </a:r>
          </a:p>
          <a:p>
            <a:r>
              <a:rPr lang="en-US" sz="2000" dirty="0">
                <a:solidFill>
                  <a:schemeClr val="bg1"/>
                </a:solidFill>
              </a:rPr>
              <a:t>Serialization/</a:t>
            </a:r>
            <a:r>
              <a:rPr lang="en-US" sz="2000" dirty="0" err="1">
                <a:solidFill>
                  <a:schemeClr val="bg1"/>
                </a:solidFill>
              </a:rPr>
              <a:t>deserializatioverhead</a:t>
            </a:r>
            <a:endParaRPr lang="en-US" sz="2000" dirty="0">
              <a:solidFill>
                <a:schemeClr val="bg1"/>
              </a:solidFill>
            </a:endParaRPr>
          </a:p>
          <a:p>
            <a:r>
              <a:rPr lang="en-US" sz="2000" dirty="0">
                <a:solidFill>
                  <a:schemeClr val="bg1"/>
                </a:solidFill>
              </a:rPr>
              <a:t>High GC overhead</a:t>
            </a:r>
          </a:p>
          <a:p>
            <a:r>
              <a:rPr lang="en-US" sz="2000" dirty="0">
                <a:solidFill>
                  <a:schemeClr val="bg1"/>
                </a:solidFill>
              </a:rPr>
              <a:t>Breaks whole-stage code generation</a:t>
            </a:r>
          </a:p>
        </p:txBody>
      </p:sp>
    </p:spTree>
    <p:extLst>
      <p:ext uri="{BB962C8B-B14F-4D97-AF65-F5344CB8AC3E}">
        <p14:creationId xmlns:p14="http://schemas.microsoft.com/office/powerpoint/2010/main" val="195587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Data formats, cache, and memory</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 formats</a:t>
            </a:r>
          </a:p>
          <a:p>
            <a:endParaRPr lang="en-US" sz="2000" dirty="0">
              <a:solidFill>
                <a:schemeClr val="bg1"/>
              </a:solidFill>
            </a:endParaRPr>
          </a:p>
          <a:p>
            <a:r>
              <a:rPr lang="en-US" sz="2000" dirty="0">
                <a:solidFill>
                  <a:schemeClr val="bg1"/>
                </a:solidFill>
              </a:rPr>
              <a:t>Standard formats (CSV, JSON, XML, PARQUET, ORC, AVRO)</a:t>
            </a:r>
          </a:p>
          <a:p>
            <a:r>
              <a:rPr lang="en-US" sz="2000" dirty="0">
                <a:solidFill>
                  <a:schemeClr val="bg1"/>
                </a:solidFill>
              </a:rPr>
              <a:t>Extensible via external data sources</a:t>
            </a:r>
          </a:p>
          <a:p>
            <a:r>
              <a:rPr lang="en-US" sz="2000" dirty="0">
                <a:solidFill>
                  <a:schemeClr val="bg1"/>
                </a:solidFill>
              </a:rPr>
              <a:t>Best format is PARQUET with SNAPPY compression</a:t>
            </a:r>
          </a:p>
          <a:p>
            <a:r>
              <a:rPr lang="en-US" sz="2000" dirty="0">
                <a:solidFill>
                  <a:schemeClr val="bg1"/>
                </a:solidFill>
              </a:rPr>
              <a:t>SNAPPY can be larger than GZIP but decompresses faster</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Memory</a:t>
            </a:r>
          </a:p>
          <a:p>
            <a:endParaRPr lang="en-US" sz="2000" dirty="0">
              <a:solidFill>
                <a:schemeClr val="bg1"/>
              </a:solidFill>
            </a:endParaRPr>
          </a:p>
          <a:p>
            <a:r>
              <a:rPr lang="en-US" sz="2000" dirty="0">
                <a:solidFill>
                  <a:schemeClr val="bg1"/>
                </a:solidFill>
              </a:rPr>
              <a:t>Prefer smaller partitions</a:t>
            </a:r>
          </a:p>
          <a:p>
            <a:r>
              <a:rPr lang="en-US" sz="2000" dirty="0">
                <a:solidFill>
                  <a:schemeClr val="bg1"/>
                </a:solidFill>
              </a:rPr>
              <a:t>With partitioning, keep in mind data size, types, and distribution</a:t>
            </a:r>
          </a:p>
          <a:p>
            <a:r>
              <a:rPr lang="en-US" sz="2000" dirty="0">
                <a:solidFill>
                  <a:schemeClr val="bg1"/>
                </a:solidFill>
              </a:rPr>
              <a:t>Consider </a:t>
            </a:r>
            <a:r>
              <a:rPr lang="en-US" sz="2000" dirty="0" err="1">
                <a:solidFill>
                  <a:schemeClr val="bg1"/>
                </a:solidFill>
              </a:rPr>
              <a:t>Kryo</a:t>
            </a:r>
            <a:r>
              <a:rPr lang="en-US" sz="2000" dirty="0">
                <a:solidFill>
                  <a:schemeClr val="bg1"/>
                </a:solidFill>
              </a:rPr>
              <a:t> data serialization instead of Java</a:t>
            </a:r>
          </a:p>
          <a:p>
            <a:r>
              <a:rPr lang="en-US" sz="2000" dirty="0">
                <a:solidFill>
                  <a:schemeClr val="bg1"/>
                </a:solidFill>
              </a:rPr>
              <a:t>Monitor and tune Spark configuration settings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18040"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Cache</a:t>
            </a:r>
          </a:p>
          <a:p>
            <a:endParaRPr lang="en-US" sz="2000" dirty="0">
              <a:solidFill>
                <a:schemeClr val="bg1"/>
              </a:solidFill>
            </a:endParaRPr>
          </a:p>
          <a:p>
            <a:r>
              <a:rPr lang="en-US" sz="2000" dirty="0">
                <a:solidFill>
                  <a:schemeClr val="bg1"/>
                </a:solidFill>
              </a:rPr>
              <a:t>Native mechanisms (.persist(), .cache(), CACHE TABLE)</a:t>
            </a:r>
          </a:p>
          <a:p>
            <a:r>
              <a:rPr lang="en-US" sz="2000" dirty="0">
                <a:solidFill>
                  <a:schemeClr val="bg1"/>
                </a:solidFill>
              </a:rPr>
              <a:t>Effective with small data sets and ETL pipelines to cache intermediate results</a:t>
            </a:r>
          </a:p>
          <a:p>
            <a:r>
              <a:rPr lang="en-US" sz="2000" dirty="0">
                <a:solidFill>
                  <a:schemeClr val="bg1"/>
                </a:solidFill>
              </a:rPr>
              <a:t>Native caching does not work well with partitioning</a:t>
            </a:r>
          </a:p>
        </p:txBody>
      </p:sp>
    </p:spTree>
    <p:extLst>
      <p:ext uri="{BB962C8B-B14F-4D97-AF65-F5344CB8AC3E}">
        <p14:creationId xmlns:p14="http://schemas.microsoft.com/office/powerpoint/2010/main" val="14244726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Other considerations</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33907" y="1296062"/>
            <a:ext cx="11124185"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00" dirty="0">
                <a:solidFill>
                  <a:schemeClr val="bg1"/>
                </a:solidFill>
              </a:rPr>
              <a:t>Optimize data serialization (</a:t>
            </a:r>
            <a:r>
              <a:rPr lang="en-US" sz="2000" dirty="0" err="1">
                <a:solidFill>
                  <a:schemeClr val="bg1"/>
                </a:solidFill>
              </a:rPr>
              <a:t>Kryo</a:t>
            </a:r>
            <a:r>
              <a:rPr lang="en-US" sz="2000" dirty="0">
                <a:solidFill>
                  <a:schemeClr val="bg1"/>
                </a:solidFill>
              </a:rPr>
              <a:t> vs. Java)</a:t>
            </a:r>
          </a:p>
          <a:p>
            <a:endParaRPr lang="en-US" sz="2000" dirty="0">
              <a:solidFill>
                <a:schemeClr val="bg1"/>
              </a:solidFill>
            </a:endParaRPr>
          </a:p>
          <a:p>
            <a:r>
              <a:rPr lang="en-US" sz="2000" dirty="0">
                <a:solidFill>
                  <a:schemeClr val="bg1"/>
                </a:solidFill>
              </a:rPr>
              <a:t>Use bucketing – works well for partitioning on large numbers of values (e.g., product ids)</a:t>
            </a:r>
          </a:p>
          <a:p>
            <a:pPr lvl="1"/>
            <a:r>
              <a:rPr lang="en-US" sz="1200" dirty="0">
                <a:solidFill>
                  <a:schemeClr val="bg1"/>
                </a:solidFill>
              </a:rPr>
              <a:t>Buckets are determined by hashing the bucket key of each row</a:t>
            </a:r>
          </a:p>
          <a:p>
            <a:pPr lvl="1"/>
            <a:r>
              <a:rPr lang="en-US" sz="1200" dirty="0">
                <a:solidFill>
                  <a:schemeClr val="bg1"/>
                </a:solidFill>
              </a:rPr>
              <a:t>Bucketed tables store metadata about how they are bucketed and sorted</a:t>
            </a:r>
          </a:p>
          <a:p>
            <a:endParaRPr lang="en-US" sz="2000" dirty="0">
              <a:solidFill>
                <a:schemeClr val="bg1"/>
              </a:solidFill>
            </a:endParaRPr>
          </a:p>
          <a:p>
            <a:r>
              <a:rPr lang="en-US" sz="2000" dirty="0">
                <a:solidFill>
                  <a:schemeClr val="bg1"/>
                </a:solidFill>
              </a:rPr>
              <a:t>Optimize joins and shuffles</a:t>
            </a:r>
          </a:p>
          <a:p>
            <a:pPr lvl="1"/>
            <a:r>
              <a:rPr lang="en-US" sz="1200" dirty="0">
                <a:solidFill>
                  <a:schemeClr val="bg1"/>
                </a:solidFill>
              </a:rPr>
              <a:t>Look for data skews</a:t>
            </a:r>
          </a:p>
          <a:p>
            <a:pPr lvl="1"/>
            <a:r>
              <a:rPr lang="en-US" sz="1200" dirty="0">
                <a:solidFill>
                  <a:schemeClr val="bg1"/>
                </a:solidFill>
              </a:rPr>
              <a:t>Check join types (</a:t>
            </a:r>
            <a:r>
              <a:rPr lang="en-US" sz="1200" dirty="0" err="1">
                <a:solidFill>
                  <a:schemeClr val="bg1"/>
                </a:solidFill>
              </a:rPr>
              <a:t>SortMerge</a:t>
            </a:r>
            <a:r>
              <a:rPr lang="en-US" sz="1200" dirty="0">
                <a:solidFill>
                  <a:schemeClr val="bg1"/>
                </a:solidFill>
              </a:rPr>
              <a:t> is default, but Broadcast might work better for smaller data sets or asymmetric joins)</a:t>
            </a:r>
          </a:p>
          <a:p>
            <a:pPr lvl="1"/>
            <a:r>
              <a:rPr lang="en-US" sz="1200" dirty="0">
                <a:solidFill>
                  <a:schemeClr val="bg1"/>
                </a:solidFill>
              </a:rPr>
              <a:t>Merge join is available for bucketed tables</a:t>
            </a:r>
          </a:p>
          <a:p>
            <a:pPr lvl="1"/>
            <a:r>
              <a:rPr lang="en-US" sz="1200" dirty="0">
                <a:solidFill>
                  <a:schemeClr val="bg1"/>
                </a:solidFill>
              </a:rPr>
              <a:t>The order of joins matters</a:t>
            </a:r>
          </a:p>
          <a:p>
            <a:endParaRPr lang="en-US" sz="2000" dirty="0">
              <a:solidFill>
                <a:schemeClr val="bg1"/>
              </a:solidFill>
            </a:endParaRPr>
          </a:p>
          <a:p>
            <a:r>
              <a:rPr lang="en-US" sz="2000" dirty="0">
                <a:solidFill>
                  <a:schemeClr val="bg1"/>
                </a:solidFill>
              </a:rPr>
              <a:t>Select the correct executor size</a:t>
            </a:r>
          </a:p>
          <a:p>
            <a:endParaRPr lang="en-US" sz="2000" dirty="0">
              <a:solidFill>
                <a:schemeClr val="bg1"/>
              </a:solidFill>
            </a:endParaRPr>
          </a:p>
          <a:p>
            <a:r>
              <a:rPr lang="en-US" sz="2000" dirty="0">
                <a:solidFill>
                  <a:schemeClr val="bg1"/>
                </a:solidFill>
              </a:rPr>
              <a:t>Optimize job execution</a:t>
            </a:r>
          </a:p>
          <a:p>
            <a:pPr lvl="1"/>
            <a:r>
              <a:rPr lang="en-US" sz="1200" dirty="0">
                <a:solidFill>
                  <a:schemeClr val="bg1"/>
                </a:solidFill>
              </a:rPr>
              <a:t>Cache as necessary</a:t>
            </a:r>
          </a:p>
          <a:p>
            <a:pPr lvl="1"/>
            <a:r>
              <a:rPr lang="en-US" sz="1200" dirty="0">
                <a:solidFill>
                  <a:schemeClr val="bg1"/>
                </a:solidFill>
              </a:rPr>
              <a:t>Broadcast variables to executors</a:t>
            </a:r>
          </a:p>
          <a:p>
            <a:pPr lvl="1"/>
            <a:r>
              <a:rPr lang="en-US" sz="1200" dirty="0">
                <a:solidFill>
                  <a:schemeClr val="bg1"/>
                </a:solidFill>
              </a:rPr>
              <a:t>Use the thread pool on the driver</a:t>
            </a:r>
          </a:p>
        </p:txBody>
      </p:sp>
    </p:spTree>
    <p:extLst>
      <p:ext uri="{BB962C8B-B14F-4D97-AF65-F5344CB8AC3E}">
        <p14:creationId xmlns:p14="http://schemas.microsoft.com/office/powerpoint/2010/main" val="11783535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a:t>
            </a:r>
            <a:r>
              <a:rPr lang="en-US" sz="1600" dirty="0" err="1">
                <a:solidFill>
                  <a:schemeClr val="bg1"/>
                </a:solidFill>
              </a:rPr>
              <a:t>dataframes</a:t>
            </a:r>
            <a:r>
              <a:rPr lang="en-US" sz="1600" dirty="0">
                <a:solidFill>
                  <a:schemeClr val="bg1"/>
                </a:solidFill>
              </a:rPr>
              <a:t>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4597878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097469330"/>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11:15-11:55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11:55-12:15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12:15-12:30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1:15-1:30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700441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Synapse Spark</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412" y="1211383"/>
            <a:ext cx="9295175" cy="5365328"/>
          </a:xfrm>
          <a:prstGeom prst="rect">
            <a:avLst/>
          </a:prstGeom>
        </p:spPr>
      </p:pic>
    </p:spTree>
    <p:extLst>
      <p:ext uri="{BB962C8B-B14F-4D97-AF65-F5344CB8AC3E}">
        <p14:creationId xmlns:p14="http://schemas.microsoft.com/office/powerpoint/2010/main" val="367465492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5" name="Picture 4">
            <a:extLst>
              <a:ext uri="{FF2B5EF4-FFF2-40B4-BE49-F238E27FC236}">
                <a16:creationId xmlns:a16="http://schemas.microsoft.com/office/drawing/2014/main" id="{24B89DF9-BAC8-4CF0-AC7A-5811012D7F4A}"/>
              </a:ext>
            </a:extLst>
          </p:cNvPr>
          <p:cNvPicPr>
            <a:picLocks noChangeAspect="1"/>
          </p:cNvPicPr>
          <p:nvPr/>
        </p:nvPicPr>
        <p:blipFill>
          <a:blip r:embed="rId2"/>
          <a:stretch>
            <a:fillRect/>
          </a:stretch>
        </p:blipFill>
        <p:spPr>
          <a:xfrm>
            <a:off x="7546620" y="385677"/>
            <a:ext cx="3042132" cy="5860230"/>
          </a:xfrm>
          <a:prstGeom prst="rect">
            <a:avLst/>
          </a:prstGeom>
        </p:spPr>
      </p:pic>
    </p:spTree>
    <p:extLst>
      <p:ext uri="{BB962C8B-B14F-4D97-AF65-F5344CB8AC3E}">
        <p14:creationId xmlns:p14="http://schemas.microsoft.com/office/powerpoint/2010/main" val="11557265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5" name="Picture 4">
            <a:extLst>
              <a:ext uri="{FF2B5EF4-FFF2-40B4-BE49-F238E27FC236}">
                <a16:creationId xmlns:a16="http://schemas.microsoft.com/office/drawing/2014/main" id="{9F77B4DC-0944-4415-A74E-E2FBF8EB7B7B}"/>
              </a:ext>
            </a:extLst>
          </p:cNvPr>
          <p:cNvPicPr>
            <a:picLocks noChangeAspect="1"/>
          </p:cNvPicPr>
          <p:nvPr/>
        </p:nvPicPr>
        <p:blipFill>
          <a:blip r:embed="rId2"/>
          <a:stretch>
            <a:fillRect/>
          </a:stretch>
        </p:blipFill>
        <p:spPr>
          <a:xfrm>
            <a:off x="8342148" y="112113"/>
            <a:ext cx="1826275" cy="3518056"/>
          </a:xfrm>
          <a:prstGeom prst="rect">
            <a:avLst/>
          </a:prstGeom>
        </p:spPr>
      </p:pic>
      <p:pic>
        <p:nvPicPr>
          <p:cNvPr id="8" name="Picture 7">
            <a:extLst>
              <a:ext uri="{FF2B5EF4-FFF2-40B4-BE49-F238E27FC236}">
                <a16:creationId xmlns:a16="http://schemas.microsoft.com/office/drawing/2014/main" id="{B4ED3D16-146C-4A9B-AA31-58D258560018}"/>
              </a:ext>
            </a:extLst>
          </p:cNvPr>
          <p:cNvPicPr>
            <a:picLocks noChangeAspect="1"/>
          </p:cNvPicPr>
          <p:nvPr/>
        </p:nvPicPr>
        <p:blipFill>
          <a:blip r:embed="rId3"/>
          <a:stretch>
            <a:fillRect/>
          </a:stretch>
        </p:blipFill>
        <p:spPr>
          <a:xfrm>
            <a:off x="3938229" y="3779478"/>
            <a:ext cx="8161114" cy="2438442"/>
          </a:xfrm>
          <a:prstGeom prst="rect">
            <a:avLst/>
          </a:prstGeom>
        </p:spPr>
      </p:pic>
    </p:spTree>
    <p:extLst>
      <p:ext uri="{BB962C8B-B14F-4D97-AF65-F5344CB8AC3E}">
        <p14:creationId xmlns:p14="http://schemas.microsoft.com/office/powerpoint/2010/main" val="38606660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2"/>
          <a:stretch>
            <a:fillRect/>
          </a:stretch>
        </p:blipFill>
        <p:spPr>
          <a:xfrm>
            <a:off x="4952873" y="1215865"/>
            <a:ext cx="6993722" cy="2352018"/>
          </a:xfrm>
          <a:prstGeom prst="rect">
            <a:avLst/>
          </a:prstGeom>
          <a:ln>
            <a:solidFill>
              <a:schemeClr val="tx1"/>
            </a:solidFill>
          </a:ln>
        </p:spPr>
      </p:pic>
      <p:pic>
        <p:nvPicPr>
          <p:cNvPr id="5" name="Picture 4">
            <a:extLst>
              <a:ext uri="{FF2B5EF4-FFF2-40B4-BE49-F238E27FC236}">
                <a16:creationId xmlns:a16="http://schemas.microsoft.com/office/drawing/2014/main" id="{E34A077B-4601-4D74-BB92-2830061F49C0}"/>
              </a:ext>
            </a:extLst>
          </p:cNvPr>
          <p:cNvPicPr>
            <a:picLocks noChangeAspect="1"/>
          </p:cNvPicPr>
          <p:nvPr/>
        </p:nvPicPr>
        <p:blipFill>
          <a:blip r:embed="rId3"/>
          <a:stretch>
            <a:fillRect/>
          </a:stretch>
        </p:blipFill>
        <p:spPr>
          <a:xfrm>
            <a:off x="3508506" y="4066199"/>
            <a:ext cx="8610341" cy="2352018"/>
          </a:xfrm>
          <a:prstGeom prst="rect">
            <a:avLst/>
          </a:prstGeom>
        </p:spPr>
      </p:pic>
    </p:spTree>
    <p:extLst>
      <p:ext uri="{BB962C8B-B14F-4D97-AF65-F5344CB8AC3E}">
        <p14:creationId xmlns:p14="http://schemas.microsoft.com/office/powerpoint/2010/main" val="18964789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4" name="Picture 3">
            <a:extLst>
              <a:ext uri="{FF2B5EF4-FFF2-40B4-BE49-F238E27FC236}">
                <a16:creationId xmlns:a16="http://schemas.microsoft.com/office/drawing/2014/main" id="{689FAF43-8406-41F9-9D38-849B32471657}"/>
              </a:ext>
            </a:extLst>
          </p:cNvPr>
          <p:cNvPicPr>
            <a:picLocks noChangeAspect="1"/>
          </p:cNvPicPr>
          <p:nvPr/>
        </p:nvPicPr>
        <p:blipFill>
          <a:blip r:embed="rId2"/>
          <a:stretch>
            <a:fillRect/>
          </a:stretch>
        </p:blipFill>
        <p:spPr>
          <a:xfrm>
            <a:off x="426425" y="3962733"/>
            <a:ext cx="11268456" cy="2801446"/>
          </a:xfrm>
          <a:prstGeom prst="rect">
            <a:avLst/>
          </a:prstGeom>
        </p:spPr>
      </p:pic>
      <p:pic>
        <p:nvPicPr>
          <p:cNvPr id="7" name="Picture 6">
            <a:extLst>
              <a:ext uri="{FF2B5EF4-FFF2-40B4-BE49-F238E27FC236}">
                <a16:creationId xmlns:a16="http://schemas.microsoft.com/office/drawing/2014/main" id="{5E417E23-C164-4F91-8379-5AA88DDDB7EE}"/>
              </a:ext>
            </a:extLst>
          </p:cNvPr>
          <p:cNvPicPr>
            <a:picLocks noChangeAspect="1"/>
          </p:cNvPicPr>
          <p:nvPr/>
        </p:nvPicPr>
        <p:blipFill>
          <a:blip r:embed="rId3"/>
          <a:stretch>
            <a:fillRect/>
          </a:stretch>
        </p:blipFill>
        <p:spPr>
          <a:xfrm>
            <a:off x="426424" y="1059719"/>
            <a:ext cx="11268455" cy="2823900"/>
          </a:xfrm>
          <a:prstGeom prst="rect">
            <a:avLst/>
          </a:prstGeom>
        </p:spPr>
      </p:pic>
    </p:spTree>
    <p:extLst>
      <p:ext uri="{BB962C8B-B14F-4D97-AF65-F5344CB8AC3E}">
        <p14:creationId xmlns:p14="http://schemas.microsoft.com/office/powerpoint/2010/main" val="2280722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accent5"/>
                </a:solidFill>
              </a:rPr>
              <a:t>Overview</a:t>
            </a:r>
          </a:p>
          <a:p>
            <a:pPr lvl="1"/>
            <a:r>
              <a:rPr lang="en-US" dirty="0">
                <a:solidFill>
                  <a:schemeClr val="bg1"/>
                </a:solidFill>
              </a:rPr>
              <a:t>Database project support in SQL Server Data Tools (SSDT) allows teams of developers to collaborate over a version-controlled Azure Synapse Analytics, and track, deploy and test schema changes.</a:t>
            </a:r>
          </a:p>
          <a:p>
            <a:pPr lvl="1"/>
            <a:endParaRPr lang="en-US" dirty="0">
              <a:solidFill>
                <a:schemeClr val="bg1"/>
              </a:solidFill>
            </a:endParaRPr>
          </a:p>
          <a:p>
            <a:pPr lvl="1"/>
            <a:r>
              <a:rPr lang="en-US" sz="1800" dirty="0">
                <a:solidFill>
                  <a:schemeClr val="accent5"/>
                </a:solidFill>
                <a:latin typeface="+mj-lt"/>
              </a:rPr>
              <a:t>Benefits</a:t>
            </a:r>
          </a:p>
          <a:p>
            <a:pPr lvl="1"/>
            <a:r>
              <a:rPr lang="en-US" dirty="0">
                <a:solidFill>
                  <a:schemeClr val="bg1"/>
                </a:solidFill>
              </a:rPr>
              <a:t>Database project support includes first-class integration with Azure DevOps. This adds support for:</a:t>
            </a:r>
          </a:p>
          <a:p>
            <a:pPr marL="285750" lvl="1" indent="-285750">
              <a:buFont typeface="Arial" panose="020B0604020202020204" pitchFamily="34" charset="0"/>
              <a:buChar char="•"/>
            </a:pPr>
            <a:r>
              <a:rPr lang="en-US" dirty="0">
                <a:solidFill>
                  <a:schemeClr val="bg1"/>
                </a:solidFill>
                <a:latin typeface="+mj-lt"/>
              </a:rPr>
              <a:t>Azure Pipelines </a:t>
            </a:r>
            <a:r>
              <a:rPr lang="en-US" dirty="0">
                <a:solidFill>
                  <a:schemeClr val="bg1"/>
                </a:solidFill>
              </a:rPr>
              <a:t>to run CI/CD workflows for any platform (Linux, macOS, and Windows)</a:t>
            </a:r>
          </a:p>
          <a:p>
            <a:pPr marL="285750" lvl="1" indent="-285750">
              <a:buFont typeface="Arial" panose="020B0604020202020204" pitchFamily="34" charset="0"/>
              <a:buChar char="•"/>
            </a:pPr>
            <a:r>
              <a:rPr lang="en-US" dirty="0">
                <a:solidFill>
                  <a:schemeClr val="bg1"/>
                </a:solidFill>
                <a:latin typeface="+mj-lt"/>
              </a:rPr>
              <a:t>Azure Repos </a:t>
            </a:r>
            <a:r>
              <a:rPr lang="en-US" dirty="0">
                <a:solidFill>
                  <a:schemeClr val="bg1"/>
                </a:solidFill>
              </a:rPr>
              <a:t>to store project files in source control</a:t>
            </a:r>
          </a:p>
          <a:p>
            <a:pPr marL="285750" lvl="1" indent="-285750">
              <a:buFont typeface="Arial" panose="020B0604020202020204" pitchFamily="34" charset="0"/>
              <a:buChar char="•"/>
            </a:pPr>
            <a:r>
              <a:rPr lang="en-US" dirty="0">
                <a:solidFill>
                  <a:schemeClr val="bg1"/>
                </a:solidFill>
                <a:latin typeface="+mj-lt"/>
              </a:rPr>
              <a:t>Azure Test Plans </a:t>
            </a:r>
            <a:r>
              <a:rPr lang="en-US" dirty="0">
                <a:solidFill>
                  <a:schemeClr val="bg1"/>
                </a:solidFill>
              </a:rPr>
              <a:t>to run automated check-in tests to verify schema updates and modifications</a:t>
            </a:r>
          </a:p>
          <a:p>
            <a:pPr marL="285750" lvl="1" indent="-285750">
              <a:buFont typeface="Arial" panose="020B0604020202020204" pitchFamily="34" charset="0"/>
              <a:buChar char="•"/>
            </a:pPr>
            <a:r>
              <a:rPr lang="en-US" dirty="0">
                <a:solidFill>
                  <a:schemeClr val="bg1"/>
                </a:solidFill>
              </a:rPr>
              <a:t>Growing ecosystem of third-party integrations that can be used to complement existing workflows (</a:t>
            </a:r>
            <a:r>
              <a:rPr lang="en-US" dirty="0" err="1">
                <a:solidFill>
                  <a:schemeClr val="bg1"/>
                </a:solidFill>
              </a:rPr>
              <a:t>Timetracker</a:t>
            </a:r>
            <a:r>
              <a:rPr lang="en-US" dirty="0">
                <a:solidFill>
                  <a:schemeClr val="bg1"/>
                </a:solidFill>
              </a:rPr>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8277</TotalTime>
  <Words>6578</Words>
  <Application>Microsoft Office PowerPoint</Application>
  <PresentationFormat>Widescreen</PresentationFormat>
  <Paragraphs>1086</Paragraphs>
  <Slides>83</Slides>
  <Notes>55</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83</vt:i4>
      </vt:variant>
    </vt:vector>
  </HeadingPairs>
  <TitlesOfParts>
    <vt:vector size="98"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Synapse Spark</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optional</vt:lpstr>
      <vt:lpstr>Library Management - Python</vt:lpstr>
      <vt:lpstr>Python Library Requirements Format</vt:lpstr>
      <vt:lpstr>Spark Pools - Configuring</vt:lpstr>
      <vt:lpstr>Optimizing Spark Performance</vt:lpstr>
      <vt:lpstr>Use the right data abstraction</vt:lpstr>
      <vt:lpstr>Data formats, cache, and memory</vt:lpstr>
      <vt:lpstr>Other considerations</vt:lpstr>
      <vt:lpstr>Hyperspace</vt:lpstr>
      <vt:lpstr>Spark CDM connector</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What is ONNX?</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213</cp:revision>
  <dcterms:created xsi:type="dcterms:W3CDTF">2020-05-01T23:34:12Z</dcterms:created>
  <dcterms:modified xsi:type="dcterms:W3CDTF">2022-03-31T10:31:43Z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